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  <Override PartName="/ppt/media/media2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png>
</file>

<file path=ppt/media/image1.tif>
</file>

<file path=ppt/media/image2.png>
</file>

<file path=ppt/media/image2.tif>
</file>

<file path=ppt/media/image3.png>
</file>

<file path=ppt/media/media1.mov>
</file>

<file path=ppt/media/media2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2" name="Shape 6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06498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algn="ctr"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2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Body Level One…"/>
          <p:cNvSpPr txBox="1"/>
          <p:nvPr>
            <p:ph type="body" idx="1" hasCustomPrompt="1"/>
          </p:nvPr>
        </p:nvSpPr>
        <p:spPr>
          <a:xfrm>
            <a:off x="835493" y="2718034"/>
            <a:ext cx="22713014" cy="10227261"/>
          </a:xfrm>
          <a:prstGeom prst="rect">
            <a:avLst/>
          </a:prstGeom>
        </p:spPr>
        <p:txBody>
          <a:bodyPr numCol="2" spcCol="1135650"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9" name="Slide Title"/>
          <p:cNvSpPr txBox="1"/>
          <p:nvPr>
            <p:ph type="body" sz="quarter" idx="13"/>
          </p:nvPr>
        </p:nvSpPr>
        <p:spPr>
          <a:xfrm>
            <a:off x="835493" y="508000"/>
            <a:ext cx="22713014" cy="162842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spc="-170" sz="8500">
                <a:solidFill>
                  <a:schemeClr val="accent4">
                    <a:hueOff val="-476017"/>
                    <a:lumOff val="-10042"/>
                  </a:schemeClr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910457886_1434x1669.jpg"/>
          <p:cNvSpPr/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8" name="Slide Title"/>
          <p:cNvSpPr txBox="1"/>
          <p:nvPr>
            <p:ph type="title" hasCustomPrompt="1"/>
          </p:nvPr>
        </p:nvSpPr>
        <p:spPr>
          <a:xfrm>
            <a:off x="732696" y="568239"/>
            <a:ext cx="10252804" cy="1628426"/>
          </a:xfrm>
          <a:prstGeom prst="rect">
            <a:avLst/>
          </a:prstGeom>
        </p:spPr>
        <p:txBody>
          <a:bodyPr anchor="ctr"/>
          <a:lstStyle/>
          <a:p>
            <a:pPr/>
            <a:r>
              <a:t>Slide Title</a:t>
            </a:r>
          </a:p>
        </p:txBody>
      </p:sp>
      <p:sp>
        <p:nvSpPr>
          <p:cNvPr id="39" name="Body Level One…"/>
          <p:cNvSpPr txBox="1"/>
          <p:nvPr>
            <p:ph type="body" sz="half" idx="1" hasCustomPrompt="1"/>
          </p:nvPr>
        </p:nvSpPr>
        <p:spPr>
          <a:xfrm>
            <a:off x="732696" y="2560738"/>
            <a:ext cx="10252804" cy="9885262"/>
          </a:xfrm>
          <a:prstGeom prst="rect">
            <a:avLst/>
          </a:prstGeom>
        </p:spPr>
        <p:txBody>
          <a:bodyPr/>
          <a:lstStyle>
            <a:lvl1pPr marL="698500" indent="-698500" defTabSz="825500">
              <a:lnSpc>
                <a:spcPct val="100000"/>
              </a:lnSpc>
              <a:spcBef>
                <a:spcPts val="0"/>
              </a:spcBef>
              <a:defRPr sz="55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>
                <a:latin typeface="Chalkboard SE Bold"/>
                <a:ea typeface="Chalkboard SE Bold"/>
                <a:cs typeface="Chalkboard SE Bold"/>
                <a:sym typeface="Chalkboard SE Bold"/>
              </a:defRPr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>
                <a:latin typeface="Chalkboard SE Bold"/>
                <a:ea typeface="Chalkboard SE Bold"/>
                <a:cs typeface="Chalkboard SE Bold"/>
                <a:sym typeface="Chalkboard SE Bold"/>
              </a:defRPr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>
                <a:latin typeface="Chalkboard SE Bold"/>
                <a:ea typeface="Chalkboard SE Bold"/>
                <a:cs typeface="Chalkboard SE Bold"/>
                <a:sym typeface="Chalkboard SE Bold"/>
              </a:defRPr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>
                <a:latin typeface="Chalkboard SE Bold"/>
                <a:ea typeface="Chalkboard SE Bold"/>
                <a:cs typeface="Chalkboard SE Bold"/>
                <a:sym typeface="Chalkboard SE 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Image"/>
          <p:cNvSpPr/>
          <p:nvPr>
            <p:ph type="pic" idx="13"/>
          </p:nvPr>
        </p:nvSpPr>
        <p:spPr>
          <a:xfrm>
            <a:off x="-1333493" y="-5524435"/>
            <a:ext cx="27050858" cy="2164068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92E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838200" y="502408"/>
            <a:ext cx="22707600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838200" y="2717800"/>
            <a:ext cx="22707600" cy="9936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2pPr marL="1219200" indent="-609600"/>
            <a:lvl3pPr marL="1828800" indent="-609600"/>
            <a:lvl4pPr marL="2438400" indent="-609600"/>
            <a:lvl5pPr marL="3048000" indent="-609600"/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transition xmlns:p14="http://schemas.microsoft.com/office/powerpoint/2010/main" spd="med" advClick="1"/>
  <p:txStyles>
    <p:titleStyle>
      <a:lvl1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4">
              <a:hueOff val="-476017"/>
              <a:lumOff val="-10042"/>
            </a:schemeClr>
          </a:solidFill>
          <a:uFillTx/>
          <a:latin typeface="Chalkboard SE Bold"/>
          <a:ea typeface="Chalkboard SE Bold"/>
          <a:cs typeface="Chalkboard SE Bold"/>
          <a:sym typeface="Chalkboard SE Bold"/>
        </a:defRPr>
      </a:lvl1pPr>
      <a:lvl2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4">
              <a:hueOff val="-476017"/>
              <a:lumOff val="-10042"/>
            </a:schemeClr>
          </a:solidFill>
          <a:uFillTx/>
          <a:latin typeface="Chalkboard SE Bold"/>
          <a:ea typeface="Chalkboard SE Bold"/>
          <a:cs typeface="Chalkboard SE Bold"/>
          <a:sym typeface="Chalkboard SE Bold"/>
        </a:defRPr>
      </a:lvl2pPr>
      <a:lvl3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4">
              <a:hueOff val="-476017"/>
              <a:lumOff val="-10042"/>
            </a:schemeClr>
          </a:solidFill>
          <a:uFillTx/>
          <a:latin typeface="Chalkboard SE Bold"/>
          <a:ea typeface="Chalkboard SE Bold"/>
          <a:cs typeface="Chalkboard SE Bold"/>
          <a:sym typeface="Chalkboard SE Bold"/>
        </a:defRPr>
      </a:lvl3pPr>
      <a:lvl4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4">
              <a:hueOff val="-476017"/>
              <a:lumOff val="-10042"/>
            </a:schemeClr>
          </a:solidFill>
          <a:uFillTx/>
          <a:latin typeface="Chalkboard SE Bold"/>
          <a:ea typeface="Chalkboard SE Bold"/>
          <a:cs typeface="Chalkboard SE Bold"/>
          <a:sym typeface="Chalkboard SE Bold"/>
        </a:defRPr>
      </a:lvl4pPr>
      <a:lvl5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4">
              <a:hueOff val="-476017"/>
              <a:lumOff val="-10042"/>
            </a:schemeClr>
          </a:solidFill>
          <a:uFillTx/>
          <a:latin typeface="Chalkboard SE Bold"/>
          <a:ea typeface="Chalkboard SE Bold"/>
          <a:cs typeface="Chalkboard SE Bold"/>
          <a:sym typeface="Chalkboard SE Bold"/>
        </a:defRPr>
      </a:lvl5pPr>
      <a:lvl6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4">
              <a:hueOff val="-476017"/>
              <a:lumOff val="-10042"/>
            </a:schemeClr>
          </a:solidFill>
          <a:uFillTx/>
          <a:latin typeface="Chalkboard SE Bold"/>
          <a:ea typeface="Chalkboard SE Bold"/>
          <a:cs typeface="Chalkboard SE Bold"/>
          <a:sym typeface="Chalkboard SE Bold"/>
        </a:defRPr>
      </a:lvl6pPr>
      <a:lvl7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4">
              <a:hueOff val="-476017"/>
              <a:lumOff val="-10042"/>
            </a:schemeClr>
          </a:solidFill>
          <a:uFillTx/>
          <a:latin typeface="Chalkboard SE Bold"/>
          <a:ea typeface="Chalkboard SE Bold"/>
          <a:cs typeface="Chalkboard SE Bold"/>
          <a:sym typeface="Chalkboard SE Bold"/>
        </a:defRPr>
      </a:lvl7pPr>
      <a:lvl8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4">
              <a:hueOff val="-476017"/>
              <a:lumOff val="-10042"/>
            </a:schemeClr>
          </a:solidFill>
          <a:uFillTx/>
          <a:latin typeface="Chalkboard SE Bold"/>
          <a:ea typeface="Chalkboard SE Bold"/>
          <a:cs typeface="Chalkboard SE Bold"/>
          <a:sym typeface="Chalkboard SE Bold"/>
        </a:defRPr>
      </a:lvl8pPr>
      <a:lvl9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4">
              <a:hueOff val="-476017"/>
              <a:lumOff val="-10042"/>
            </a:schemeClr>
          </a:solidFill>
          <a:uFillTx/>
          <a:latin typeface="Chalkboard SE Bold"/>
          <a:ea typeface="Chalkboard SE Bold"/>
          <a:cs typeface="Chalkboard SE Bold"/>
          <a:sym typeface="Chalkboard SE Bold"/>
        </a:defRPr>
      </a:lvl9pPr>
    </p:titleStyle>
    <p:bodyStyle>
      <a:lvl1pPr marL="6096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FFFFFF"/>
          </a:solidFill>
          <a:uFillTx/>
          <a:latin typeface="Chalkboard SE Regular"/>
          <a:ea typeface="Chalkboard SE Regular"/>
          <a:cs typeface="Chalkboard SE Regular"/>
          <a:sym typeface="Chalkboard SE Regular"/>
        </a:defRPr>
      </a:lvl1pPr>
      <a:lvl2pPr marL="1371600" marR="0" indent="-7620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FFFFFF"/>
          </a:solidFill>
          <a:uFillTx/>
          <a:latin typeface="Chalkboard SE Regular"/>
          <a:ea typeface="Chalkboard SE Regular"/>
          <a:cs typeface="Chalkboard SE Regular"/>
          <a:sym typeface="Chalkboard SE Regular"/>
        </a:defRPr>
      </a:lvl2pPr>
      <a:lvl3pPr marL="1981200" marR="0" indent="-7620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FFFFFF"/>
          </a:solidFill>
          <a:uFillTx/>
          <a:latin typeface="Chalkboard SE Regular"/>
          <a:ea typeface="Chalkboard SE Regular"/>
          <a:cs typeface="Chalkboard SE Regular"/>
          <a:sym typeface="Chalkboard SE Regular"/>
        </a:defRPr>
      </a:lvl3pPr>
      <a:lvl4pPr marL="2590800" marR="0" indent="-7620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FFFFFF"/>
          </a:solidFill>
          <a:uFillTx/>
          <a:latin typeface="Chalkboard SE Regular"/>
          <a:ea typeface="Chalkboard SE Regular"/>
          <a:cs typeface="Chalkboard SE Regular"/>
          <a:sym typeface="Chalkboard SE Regular"/>
        </a:defRPr>
      </a:lvl4pPr>
      <a:lvl5pPr marL="3200400" marR="0" indent="-7620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FFFFFF"/>
          </a:solidFill>
          <a:uFillTx/>
          <a:latin typeface="Chalkboard SE Regular"/>
          <a:ea typeface="Chalkboard SE Regular"/>
          <a:cs typeface="Chalkboard SE Regular"/>
          <a:sym typeface="Chalkboard SE Regular"/>
        </a:defRPr>
      </a:lvl5pPr>
      <a:lvl6pPr marL="3810000" marR="0" indent="-7620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FFFFFF"/>
          </a:solidFill>
          <a:uFillTx/>
          <a:latin typeface="Chalkboard SE Regular"/>
          <a:ea typeface="Chalkboard SE Regular"/>
          <a:cs typeface="Chalkboard SE Regular"/>
          <a:sym typeface="Chalkboard SE Regular"/>
        </a:defRPr>
      </a:lvl6pPr>
      <a:lvl7pPr marL="4419600" marR="0" indent="-7620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FFFFFF"/>
          </a:solidFill>
          <a:uFillTx/>
          <a:latin typeface="Chalkboard SE Regular"/>
          <a:ea typeface="Chalkboard SE Regular"/>
          <a:cs typeface="Chalkboard SE Regular"/>
          <a:sym typeface="Chalkboard SE Regular"/>
        </a:defRPr>
      </a:lvl7pPr>
      <a:lvl8pPr marL="5029200" marR="0" indent="-7620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FFFFFF"/>
          </a:solidFill>
          <a:uFillTx/>
          <a:latin typeface="Chalkboard SE Regular"/>
          <a:ea typeface="Chalkboard SE Regular"/>
          <a:cs typeface="Chalkboard SE Regular"/>
          <a:sym typeface="Chalkboard SE Regular"/>
        </a:defRPr>
      </a:lvl8pPr>
      <a:lvl9pPr marL="5638800" marR="0" indent="-7620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6000" u="none">
          <a:solidFill>
            <a:srgbClr val="FFFFFF"/>
          </a:solidFill>
          <a:uFillTx/>
          <a:latin typeface="Chalkboard SE Regular"/>
          <a:ea typeface="Chalkboard SE Regular"/>
          <a:cs typeface="Chalkboard SE Regular"/>
          <a:sym typeface="Chalkboard SE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meter.apache.org/download_jmeter.cgi" TargetMode="Externa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JMeter for Performance Testin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JMeter for Performance Testing</a:t>
            </a:r>
          </a:p>
        </p:txBody>
      </p:sp>
      <p:pic>
        <p:nvPicPr>
          <p:cNvPr id="65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82828" b="14014"/>
          <a:stretch>
            <a:fillRect/>
          </a:stretch>
        </p:blipFill>
        <p:spPr>
          <a:xfrm rot="1891924">
            <a:off x="2366874" y="2206571"/>
            <a:ext cx="2978559" cy="50670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st plan (JMeter script)…"/>
          <p:cNvSpPr txBox="1"/>
          <p:nvPr>
            <p:ph type="body" idx="1"/>
          </p:nvPr>
        </p:nvSpPr>
        <p:spPr>
          <a:xfrm>
            <a:off x="835493" y="2705334"/>
            <a:ext cx="22713014" cy="10227261"/>
          </a:xfrm>
          <a:prstGeom prst="rect">
            <a:avLst/>
          </a:prstGeom>
        </p:spPr>
        <p:txBody>
          <a:bodyPr/>
          <a:lstStyle/>
          <a:p>
            <a:pPr/>
            <a:r>
              <a:t>Test plan (JMeter script)</a:t>
            </a:r>
          </a:p>
          <a:p>
            <a:pPr/>
            <a:r>
              <a:t>Thread group (1 thread = 1 user)</a:t>
            </a:r>
          </a:p>
          <a:p>
            <a:pPr/>
            <a:r>
              <a:t>Samplers (make a request)</a:t>
            </a:r>
          </a:p>
          <a:p>
            <a:pPr/>
            <a:r>
              <a:t>Listeners (reporting, logging and debugging)</a:t>
            </a:r>
          </a:p>
          <a:p>
            <a:pPr/>
            <a:r>
              <a:t>Pre processors (modify the request)</a:t>
            </a:r>
          </a:p>
          <a:p>
            <a:pPr/>
            <a:r>
              <a:t>Post processors (parse the response)</a:t>
            </a:r>
          </a:p>
          <a:p>
            <a:pPr/>
            <a:r>
              <a:t>Config elements</a:t>
            </a:r>
          </a:p>
          <a:p>
            <a:pPr/>
            <a:r>
              <a:t>Timer (add a deliberate delay)</a:t>
            </a:r>
          </a:p>
          <a:p>
            <a:pPr/>
            <a:r>
              <a:t>Assertions (error checking)</a:t>
            </a:r>
          </a:p>
          <a:p>
            <a:pPr/>
            <a:r>
              <a:t>Logic controllers</a:t>
            </a:r>
          </a:p>
          <a:p>
            <a:pPr/>
            <a:r>
              <a:t>Workbench (removed in version 4+)</a:t>
            </a:r>
          </a:p>
        </p:txBody>
      </p:sp>
      <p:sp>
        <p:nvSpPr>
          <p:cNvPr id="90" name="JMeter interface &amp; Vocabulary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JMeter interface &amp; Vocabulary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st Pl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 Plan</a:t>
            </a:r>
          </a:p>
        </p:txBody>
      </p:sp>
      <p:sp>
        <p:nvSpPr>
          <p:cNvPr id="93" name="The Test Plan is where the overall settings for a test are specified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Test Plan is where the overall settings for a test are specified.</a:t>
            </a:r>
          </a:p>
        </p:txBody>
      </p:sp>
      <p:pic>
        <p:nvPicPr>
          <p:cNvPr id="9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32060" y="5394642"/>
            <a:ext cx="9919880" cy="80953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hread grou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Thread group</a:t>
            </a:r>
          </a:p>
        </p:txBody>
      </p:sp>
      <p:sp>
        <p:nvSpPr>
          <p:cNvPr id="97" name="A Thread Group defines a pool of users that will execute a particular test case against your server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3504" indent="-603504" defTabSz="2413955">
              <a:spcBef>
                <a:spcPts val="4400"/>
              </a:spcBef>
              <a:defRPr sz="5940"/>
            </a:pPr>
            <a:r>
              <a:t>A Thread Group defines a pool of users that will execute a particular test case against your server. </a:t>
            </a:r>
          </a:p>
          <a:p>
            <a:pPr marL="603504" indent="-603504" defTabSz="2413955">
              <a:spcBef>
                <a:spcPts val="4400"/>
              </a:spcBef>
              <a:defRPr sz="5940"/>
            </a:pPr>
            <a:r>
              <a:t>In the Thread Group GUI, you can control </a:t>
            </a:r>
          </a:p>
          <a:p>
            <a:pPr lvl="1" marL="1207008" indent="-603504" defTabSz="2413955">
              <a:spcBef>
                <a:spcPts val="4400"/>
              </a:spcBef>
              <a:defRPr sz="5940"/>
            </a:pPr>
            <a:r>
              <a:t>the number of users simulated (number of threads), </a:t>
            </a:r>
          </a:p>
          <a:p>
            <a:pPr lvl="1" marL="1207008" indent="-603504" defTabSz="2413955">
              <a:spcBef>
                <a:spcPts val="4400"/>
              </a:spcBef>
              <a:defRPr sz="5940"/>
            </a:pPr>
            <a:r>
              <a:t>the ramp up time (how long it takes to start all the threads), </a:t>
            </a:r>
          </a:p>
          <a:p>
            <a:pPr lvl="1" marL="1207008" indent="-603504" defTabSz="2413955">
              <a:spcBef>
                <a:spcPts val="4400"/>
              </a:spcBef>
              <a:defRPr sz="5940"/>
            </a:pPr>
            <a:r>
              <a:t>the number of times to perform the test, </a:t>
            </a:r>
          </a:p>
          <a:p>
            <a:pPr lvl="1" marL="1207008" indent="-603504" defTabSz="2413955">
              <a:spcBef>
                <a:spcPts val="4400"/>
              </a:spcBef>
              <a:defRPr sz="5940"/>
            </a:pPr>
            <a:r>
              <a:t>and optionally, a start and stop time for the test.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10876" y="920727"/>
            <a:ext cx="18962248" cy="118745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ampl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Samplers</a:t>
            </a:r>
          </a:p>
        </p:txBody>
      </p:sp>
      <p:sp>
        <p:nvSpPr>
          <p:cNvPr id="102" name="Samplers perform the actual work of JMeter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Samplers perform the actual work of JMeter. </a:t>
            </a:r>
          </a:p>
          <a:p>
            <a:pPr/>
            <a:r>
              <a:t>Each sampler (except Flow Control Action) generates one or more sample results. </a:t>
            </a:r>
          </a:p>
          <a:p>
            <a:pPr/>
            <a:r>
              <a:t>The sample results have various attributes (success/fail, elapsed time, data size etc.) and can be viewed in the various listeners.</a:t>
            </a:r>
          </a:p>
          <a:p>
            <a:pPr/>
            <a:r>
              <a:t>Http Request is the most commonly used sampler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Http Request Sampl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 Request Sampler</a:t>
            </a:r>
          </a:p>
        </p:txBody>
      </p:sp>
      <p:sp>
        <p:nvSpPr>
          <p:cNvPr id="105" name="This sampler lets you send an HTTP/HTTPS request to a web server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sampler lets you send an HTTP/HTTPS request to a web server. </a:t>
            </a:r>
          </a:p>
          <a:p>
            <a:pPr/>
            <a:r>
              <a:t>It also lets you control whether or not JMeter parses HTML files for images and other embedded resources and sends HTTP requests to retrieve them.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Http Request Sampl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 Request Sampler</a:t>
            </a:r>
          </a:p>
        </p:txBody>
      </p:sp>
      <p:sp>
        <p:nvSpPr>
          <p:cNvPr id="108" name="The following types of embedded resource are retrieved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3776" indent="-493776" defTabSz="1975054">
              <a:spcBef>
                <a:spcPts val="3600"/>
              </a:spcBef>
              <a:defRPr sz="4860"/>
            </a:pPr>
            <a:r>
              <a:t>The following types of embedded resource are retrieved:</a:t>
            </a:r>
          </a:p>
          <a:p>
            <a:pPr lvl="1" marL="987552" indent="-493776" defTabSz="1975054">
              <a:spcBef>
                <a:spcPts val="3600"/>
              </a:spcBef>
              <a:defRPr sz="4860"/>
            </a:pPr>
            <a:r>
              <a:t>images</a:t>
            </a:r>
          </a:p>
          <a:p>
            <a:pPr lvl="1" marL="987552" indent="-493776" defTabSz="1975054">
              <a:spcBef>
                <a:spcPts val="3600"/>
              </a:spcBef>
              <a:defRPr sz="4860"/>
            </a:pPr>
            <a:r>
              <a:t>applets</a:t>
            </a:r>
          </a:p>
          <a:p>
            <a:pPr lvl="1" marL="987552" indent="-493776" defTabSz="1975054">
              <a:spcBef>
                <a:spcPts val="3600"/>
              </a:spcBef>
              <a:defRPr sz="4860"/>
            </a:pPr>
            <a:r>
              <a:t>stylesheets (CSS) and resources referenced from those files</a:t>
            </a:r>
          </a:p>
          <a:p>
            <a:pPr lvl="1" marL="987552" indent="-493776" defTabSz="1975054">
              <a:spcBef>
                <a:spcPts val="3600"/>
              </a:spcBef>
              <a:defRPr sz="4860"/>
            </a:pPr>
            <a:r>
              <a:t>external scripts</a:t>
            </a:r>
          </a:p>
          <a:p>
            <a:pPr lvl="1" marL="987552" indent="-493776" defTabSz="1975054">
              <a:spcBef>
                <a:spcPts val="3600"/>
              </a:spcBef>
              <a:defRPr sz="4860"/>
            </a:pPr>
            <a:r>
              <a:t>frames, iframes</a:t>
            </a:r>
          </a:p>
          <a:p>
            <a:pPr lvl="1" marL="987552" indent="-493776" defTabSz="1975054">
              <a:spcBef>
                <a:spcPts val="3600"/>
              </a:spcBef>
              <a:defRPr sz="4860"/>
            </a:pPr>
            <a:r>
              <a:t>background images (body, table, TD, TR)</a:t>
            </a:r>
          </a:p>
          <a:p>
            <a:pPr lvl="1" marL="987552" indent="-493776" defTabSz="1975054">
              <a:spcBef>
                <a:spcPts val="3600"/>
              </a:spcBef>
              <a:defRPr sz="4860"/>
            </a:pPr>
            <a:r>
              <a:t>background sound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Listen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Listeners</a:t>
            </a:r>
          </a:p>
        </p:txBody>
      </p:sp>
      <p:sp>
        <p:nvSpPr>
          <p:cNvPr id="111" name="Most of the listeners perform several roles in addition to &quot;listening&quot; to the test result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Most of the listeners perform several roles in addition to "listening" to the test results. </a:t>
            </a:r>
          </a:p>
          <a:p>
            <a:pPr/>
            <a:r>
              <a:t>They also provide means to view, save, and read saved test results.</a:t>
            </a:r>
          </a:p>
          <a:p>
            <a:pPr/>
            <a:r>
              <a:t>Note that Listeners are processed at the end of the scope in which they are found.</a:t>
            </a:r>
          </a:p>
          <a:p>
            <a:pPr/>
            <a:r>
              <a:t>Listeners can use a lot of memory if there are a lot of samples.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View Results Tre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View Results Tree</a:t>
            </a:r>
          </a:p>
          <a:p>
            <a:pPr/>
            <a:r>
              <a:t>View Results in Table</a:t>
            </a:r>
          </a:p>
          <a:p>
            <a:pPr/>
            <a:r>
              <a:t>Summary Report</a:t>
            </a:r>
          </a:p>
          <a:p>
            <a:pPr/>
            <a:r>
              <a:t>Aggregate Report</a:t>
            </a:r>
          </a:p>
          <a:p>
            <a:pPr/>
            <a:r>
              <a:t>Aggregate Graph</a:t>
            </a:r>
          </a:p>
          <a:p>
            <a:pPr/>
            <a:r>
              <a:t>Assertion Result</a:t>
            </a:r>
          </a:p>
          <a:p>
            <a:pPr/>
            <a:r>
              <a:t>Graph Result</a:t>
            </a:r>
          </a:p>
          <a:p>
            <a:pPr/>
            <a:r>
              <a:t>JSR223 Listener</a:t>
            </a:r>
          </a:p>
          <a:p>
            <a:pPr/>
            <a:r>
              <a:t>Response Time Graph</a:t>
            </a:r>
          </a:p>
          <a:p>
            <a:pPr/>
            <a:r>
              <a:t>Save Response to a file</a:t>
            </a:r>
          </a:p>
          <a:p>
            <a:pPr/>
            <a:r>
              <a:t>BeanShell Listener</a:t>
            </a:r>
          </a:p>
        </p:txBody>
      </p:sp>
      <p:sp>
        <p:nvSpPr>
          <p:cNvPr id="114" name="Most common listeners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Most common listeners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Logic Controll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Logic Controllers</a:t>
            </a:r>
          </a:p>
        </p:txBody>
      </p:sp>
      <p:sp>
        <p:nvSpPr>
          <p:cNvPr id="117" name="Lets you handle the order of processing Samplers in a Threa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Lets you handle the order of processing Samplers in a Thread</a:t>
            </a:r>
          </a:p>
          <a:p>
            <a:pPr/>
            <a:r>
              <a:t>Decide </a:t>
            </a:r>
            <a:r>
              <a:rPr>
                <a:solidFill>
                  <a:schemeClr val="accent4">
                    <a:hueOff val="-476017"/>
                    <a:lumOff val="-10042"/>
                  </a:schemeClr>
                </a:solidFill>
              </a:rPr>
              <a:t>When &amp; How</a:t>
            </a:r>
            <a:r>
              <a:t> to execute a sampler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Installation 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Installation steps</a:t>
            </a:r>
          </a:p>
        </p:txBody>
      </p:sp>
      <p:sp>
        <p:nvSpPr>
          <p:cNvPr id="68" name="Make sure that `java` is in your OS PATH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Make sure that `java` is in your OS PATH</a:t>
            </a:r>
          </a:p>
          <a:p>
            <a:pPr/>
            <a:r>
              <a:t>Download the latest JMeter binary distribution from here:</a:t>
            </a:r>
          </a:p>
          <a:p>
            <a:pPr lvl="1"/>
            <a:r>
              <a:rPr u="sng">
                <a:hlinkClick r:id="rId2" invalidUrl="" action="" tgtFrame="" tooltip="" history="1" highlightClick="0" endSnd="0"/>
              </a:rPr>
              <a:t>https://jmeter.apache.org/download_jmeter.cgi</a:t>
            </a:r>
          </a:p>
          <a:p>
            <a:pPr/>
            <a:r>
              <a:t>Unzip the archive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If Controll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8160" indent="-518160" defTabSz="2072588">
              <a:spcBef>
                <a:spcPts val="3800"/>
              </a:spcBef>
              <a:defRPr sz="4080">
                <a:solidFill>
                  <a:schemeClr val="accent4">
                    <a:hueOff val="-1247790"/>
                    <a:lumOff val="-12326"/>
                  </a:schemeClr>
                </a:solidFill>
              </a:defRPr>
            </a:pPr>
            <a:r>
              <a:t>If Controller</a:t>
            </a:r>
          </a:p>
          <a:p>
            <a:pPr marL="518160" indent="-518160" defTabSz="2072588">
              <a:spcBef>
                <a:spcPts val="3800"/>
              </a:spcBef>
              <a:defRPr sz="4080">
                <a:solidFill>
                  <a:schemeClr val="accent4">
                    <a:hueOff val="-1247790"/>
                    <a:lumOff val="-12326"/>
                  </a:schemeClr>
                </a:solidFill>
              </a:defRPr>
            </a:pPr>
            <a:r>
              <a:t>Transaction Controller</a:t>
            </a:r>
          </a:p>
          <a:p>
            <a:pPr marL="518160" indent="-518160" defTabSz="2072588">
              <a:spcBef>
                <a:spcPts val="3800"/>
              </a:spcBef>
              <a:defRPr sz="4080">
                <a:solidFill>
                  <a:schemeClr val="accent4">
                    <a:hueOff val="-1247790"/>
                    <a:lumOff val="-12326"/>
                  </a:schemeClr>
                </a:solidFill>
              </a:defRPr>
            </a:pPr>
            <a:r>
              <a:t>Loop Controller</a:t>
            </a:r>
          </a:p>
          <a:p>
            <a:pPr marL="518160" indent="-518160" defTabSz="2072588">
              <a:spcBef>
                <a:spcPts val="3800"/>
              </a:spcBef>
              <a:defRPr sz="4080">
                <a:solidFill>
                  <a:schemeClr val="accent4">
                    <a:hueOff val="-1247790"/>
                    <a:lumOff val="-12326"/>
                  </a:schemeClr>
                </a:solidFill>
              </a:defRPr>
            </a:pPr>
            <a:r>
              <a:t>While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Critical Section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ForEach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Include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Interleave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Once Only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Random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Random Order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Recording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Runtime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Simple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Throughput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Module Controller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t>Switch Controller</a:t>
            </a:r>
          </a:p>
        </p:txBody>
      </p:sp>
      <p:sp>
        <p:nvSpPr>
          <p:cNvPr id="120" name="Logic Controllers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Logic Controllers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JMeter directory cont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JMeter directory content</a:t>
            </a:r>
          </a:p>
        </p:txBody>
      </p:sp>
      <p:sp>
        <p:nvSpPr>
          <p:cNvPr id="71" name="/bin - Contains JMeter script file for starting JMet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3504" indent="-603504" defTabSz="2413955">
              <a:spcBef>
                <a:spcPts val="4400"/>
              </a:spcBef>
              <a:defRPr sz="5940"/>
            </a:pPr>
            <a:r>
              <a:t>/bin - Contains JMeter script file for starting JMeter</a:t>
            </a:r>
          </a:p>
          <a:p>
            <a:pPr marL="603504" indent="-603504" defTabSz="2413955">
              <a:spcBef>
                <a:spcPts val="4400"/>
              </a:spcBef>
              <a:defRPr sz="5940"/>
            </a:pPr>
            <a:r>
              <a:t>/docs - JMeter documentation files</a:t>
            </a:r>
          </a:p>
          <a:p>
            <a:pPr marL="603504" indent="-603504" defTabSz="2413955">
              <a:spcBef>
                <a:spcPts val="4400"/>
              </a:spcBef>
              <a:defRPr sz="5940"/>
            </a:pPr>
            <a:r>
              <a:t>/extras - ANT related extra files</a:t>
            </a:r>
          </a:p>
          <a:p>
            <a:pPr marL="603504" indent="-603504" defTabSz="2413955">
              <a:spcBef>
                <a:spcPts val="4400"/>
              </a:spcBef>
              <a:defRPr sz="5940"/>
            </a:pPr>
            <a:r>
              <a:t>/lib/ - Contains the required Java library for JMeter</a:t>
            </a:r>
          </a:p>
          <a:p>
            <a:pPr marL="603504" indent="-603504" defTabSz="2413955">
              <a:spcBef>
                <a:spcPts val="4400"/>
              </a:spcBef>
              <a:defRPr sz="5940"/>
            </a:pPr>
            <a:r>
              <a:t>/lib/ext - contains the core jar files for JMeter and the protocols</a:t>
            </a:r>
          </a:p>
          <a:p>
            <a:pPr marL="603504" indent="-603504" defTabSz="2413955">
              <a:spcBef>
                <a:spcPts val="4400"/>
              </a:spcBef>
              <a:defRPr sz="5940"/>
            </a:pPr>
            <a:r>
              <a:t>/lib/junit - JUnit library used for JMeter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JMeter user interfa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JMeter user interfaces</a:t>
            </a:r>
          </a:p>
        </p:txBody>
      </p:sp>
      <p:sp>
        <p:nvSpPr>
          <p:cNvPr id="74" name="GUI mod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GUI mode</a:t>
            </a:r>
          </a:p>
          <a:p>
            <a:pPr/>
            <a:r>
              <a:t>Command line mode</a:t>
            </a:r>
          </a:p>
          <a:p>
            <a:pPr/>
            <a:r>
              <a:t>Server mode (for distributed testing)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tart-jmeter.mov" descr="start-jmeter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219200" y="-1"/>
            <a:ext cx="21945600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88332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7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tart-jmeter-windows.mov" descr="start-jmeter-windows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928529" y="0"/>
            <a:ext cx="2252694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47834" fill="hold"/>
                                        <p:tgtEl>
                                          <p:spTgt spid="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7" fill="hold" display="0">
                  <p:stCondLst>
                    <p:cond delay="indefinite"/>
                  </p:stCondLst>
                </p:cTn>
                <p:tgtEl>
                  <p:spTgt spid="7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Introduction to JMet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 to JMeter</a:t>
            </a:r>
          </a:p>
        </p:txBody>
      </p:sp>
      <p:sp>
        <p:nvSpPr>
          <p:cNvPr id="81" name="Open source softwar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3504" indent="-603504" defTabSz="2413955">
              <a:spcBef>
                <a:spcPts val="4400"/>
              </a:spcBef>
              <a:defRPr sz="5940"/>
            </a:pPr>
            <a:r>
              <a:t>Open source software</a:t>
            </a:r>
          </a:p>
          <a:p>
            <a:pPr marL="603504" indent="-603504" defTabSz="2413955">
              <a:spcBef>
                <a:spcPts val="4400"/>
              </a:spcBef>
              <a:defRPr sz="5940"/>
            </a:pPr>
            <a:r>
              <a:t>Developed by Apache Software Foundation</a:t>
            </a:r>
          </a:p>
          <a:p>
            <a:pPr marL="603504" indent="-603504" defTabSz="2413955">
              <a:spcBef>
                <a:spcPts val="4400"/>
              </a:spcBef>
              <a:defRPr sz="5940"/>
            </a:pPr>
            <a:r>
              <a:t>Designed to load test a web application</a:t>
            </a:r>
          </a:p>
          <a:p>
            <a:pPr marL="603504" indent="-603504" defTabSz="2413955">
              <a:spcBef>
                <a:spcPts val="4400"/>
              </a:spcBef>
              <a:defRPr sz="5940"/>
            </a:pPr>
            <a:r>
              <a:t>Most commonly used for analyse and measure the performance of a web application</a:t>
            </a:r>
          </a:p>
          <a:p>
            <a:pPr lvl="1" marL="1207008" indent="-603504" defTabSz="2413955">
              <a:spcBef>
                <a:spcPts val="4400"/>
              </a:spcBef>
              <a:defRPr sz="5940"/>
            </a:pPr>
            <a:r>
              <a:t>Can also be used for testing many other services</a:t>
            </a:r>
          </a:p>
          <a:p>
            <a:pPr lvl="1" marL="1207008" indent="-603504" defTabSz="2413955">
              <a:spcBef>
                <a:spcPts val="4400"/>
              </a:spcBef>
              <a:defRPr sz="5940"/>
            </a:pPr>
            <a:r>
              <a:t>FTP, Functional testing, DB server testing 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rerequisi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Prerequisites</a:t>
            </a:r>
          </a:p>
        </p:txBody>
      </p:sp>
      <p:sp>
        <p:nvSpPr>
          <p:cNvPr id="84" name="Apache JMeter 4+ requir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Apache JMeter 4+ requires</a:t>
            </a:r>
          </a:p>
          <a:p>
            <a:pPr lvl="1"/>
            <a:r>
              <a:t>JDK or JRE version 8+</a:t>
            </a:r>
          </a:p>
          <a:p>
            <a:pPr lvl="1"/>
            <a:r>
              <a:t>JDK is preferred</a:t>
            </a:r>
          </a:p>
          <a:p>
            <a:pPr lvl="1"/>
          </a:p>
          <a:p>
            <a:pPr/>
            <a:r>
              <a:t>Current version of JMeter is 5.2.1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Free and open sourc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Free and open source</a:t>
            </a:r>
          </a:p>
          <a:p>
            <a:pPr/>
            <a:r>
              <a:t>Friendly GUI</a:t>
            </a:r>
          </a:p>
          <a:p>
            <a:pPr/>
            <a:r>
              <a:t>Platform independent</a:t>
            </a:r>
          </a:p>
          <a:p>
            <a:pPr/>
            <a:r>
              <a:t>Multithreaded framework</a:t>
            </a:r>
          </a:p>
          <a:p>
            <a:pPr/>
            <a:r>
              <a:t>Visualise test result</a:t>
            </a:r>
          </a:p>
          <a:p>
            <a:pPr/>
            <a:r>
              <a:t>Easy installation</a:t>
            </a:r>
          </a:p>
          <a:p>
            <a:pPr/>
            <a:r>
              <a:t>Highly extensible</a:t>
            </a:r>
          </a:p>
          <a:p>
            <a:pPr/>
            <a:r>
              <a:t>Multiple testing strategies</a:t>
            </a:r>
          </a:p>
          <a:p>
            <a:pPr/>
            <a:r>
              <a:t>Simulation</a:t>
            </a:r>
          </a:p>
          <a:p>
            <a:pPr/>
            <a:r>
              <a:t>Support multiple protocols</a:t>
            </a:r>
          </a:p>
          <a:p>
            <a:pPr/>
            <a:r>
              <a:t>Record and playback</a:t>
            </a:r>
          </a:p>
          <a:p>
            <a:pPr/>
            <a:r>
              <a:t>Script test</a:t>
            </a:r>
          </a:p>
          <a:p>
            <a:pPr/>
            <a:r>
              <a:t>integrates Java and JavaScript </a:t>
            </a:r>
          </a:p>
        </p:txBody>
      </p:sp>
      <p:sp>
        <p:nvSpPr>
          <p:cNvPr id="87" name="JMeter features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JMeter features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